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9900"/>
    <a:srgbClr val="33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PRO-PROTI</c:v>
                </c:pt>
              </c:strCache>
            </c:strRef>
          </c:tx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336600"/>
              </a:solidFill>
            </c:spPr>
          </c:dPt>
          <c:dLbls>
            <c:dLbl>
              <c:idx val="0"/>
              <c:layout>
                <c:manualLayout>
                  <c:x val="-0.2122158262206163"/>
                  <c:y val="-4.9067808763528934E-3"/>
                </c:manualLayout>
              </c:layout>
              <c:showPercent val="1"/>
            </c:dLbl>
            <c:dLbl>
              <c:idx val="1"/>
              <c:layout>
                <c:manualLayout>
                  <c:x val="0.11367199529662088"/>
                  <c:y val="-0.16192462594937471"/>
                </c:manualLayout>
              </c:layout>
              <c:showPercent val="1"/>
            </c:dLbl>
            <c:dLbl>
              <c:idx val="2"/>
              <c:layout>
                <c:manualLayout>
                  <c:x val="0.13090665580530472"/>
                  <c:y val="0.12032525992283308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List1!$A$2:$A$4</c:f>
              <c:strCache>
                <c:ptCount val="3"/>
                <c:pt idx="0">
                  <c:v>Pro</c:v>
                </c:pt>
                <c:pt idx="1">
                  <c:v>Proti</c:v>
                </c:pt>
                <c:pt idx="2">
                  <c:v>Pro léčebné účely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Pohlaví</c:v>
                </c:pt>
              </c:strCache>
            </c:strRef>
          </c:tx>
          <c:explosion val="25"/>
          <c:dPt>
            <c:idx val="0"/>
            <c:explosion val="5"/>
            <c:spPr>
              <a:solidFill>
                <a:srgbClr val="3366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showVal val="1"/>
            <c:showCatName val="1"/>
          </c:dLbls>
          <c:cat>
            <c:strRef>
              <c:f>List1!$A$2:$A$3</c:f>
              <c:strCache>
                <c:ptCount val="2"/>
                <c:pt idx="0">
                  <c:v>Žena</c:v>
                </c:pt>
                <c:pt idx="1">
                  <c:v>Muž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13</c:v>
                </c:pt>
                <c:pt idx="1">
                  <c:v>12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Poměr věků tázaných lidí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ln>
                <a:solidFill>
                  <a:prstClr val="black"/>
                </a:solidFill>
              </a:ln>
            </c:spPr>
          </c:dPt>
          <c:dPt>
            <c:idx val="1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336600"/>
              </a:solidFill>
            </c:spPr>
          </c:dPt>
          <c:dLbls>
            <c:showVal val="1"/>
          </c:dLbls>
          <c:cat>
            <c:strRef>
              <c:f>List1!$A$2:$A$4</c:f>
              <c:strCache>
                <c:ptCount val="3"/>
                <c:pt idx="0">
                  <c:v>pod 15</c:v>
                </c:pt>
                <c:pt idx="1">
                  <c:v>15-18</c:v>
                </c:pt>
                <c:pt idx="2">
                  <c:v>Nad 18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</c:v>
                </c:pt>
                <c:pt idx="1">
                  <c:v>16</c:v>
                </c:pt>
                <c:pt idx="2">
                  <c:v>7</c:v>
                </c:pt>
              </c:numCache>
            </c:numRef>
          </c:val>
        </c:ser>
        <c:dLbls>
          <c:showVal val="1"/>
        </c:dLbls>
        <c:gapWidth val="75"/>
        <c:shape val="cylinder"/>
        <c:axId val="62203008"/>
        <c:axId val="62204544"/>
        <c:axId val="0"/>
      </c:bar3DChart>
      <c:catAx>
        <c:axId val="62203008"/>
        <c:scaling>
          <c:orientation val="minMax"/>
        </c:scaling>
        <c:axPos val="b"/>
        <c:majorTickMark val="none"/>
        <c:tickLblPos val="nextTo"/>
        <c:crossAx val="62204544"/>
        <c:crosses val="autoZero"/>
        <c:auto val="1"/>
        <c:lblAlgn val="ctr"/>
        <c:lblOffset val="100"/>
      </c:catAx>
      <c:valAx>
        <c:axId val="62204544"/>
        <c:scaling>
          <c:orientation val="minMax"/>
        </c:scaling>
        <c:axPos val="l"/>
        <c:numFmt formatCode="General" sourceLinked="1"/>
        <c:majorTickMark val="none"/>
        <c:tickLblPos val="nextTo"/>
        <c:crossAx val="622030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009900"/>
            </a:gs>
            <a:gs pos="45000">
              <a:srgbClr val="FFFF00"/>
            </a:gs>
            <a:gs pos="100000">
              <a:srgbClr val="FF0000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28B42-14EA-4B38-BE91-756753E2D9EA}" type="datetimeFigureOut">
              <a:rPr lang="cs-CZ" smtClean="0"/>
              <a:pPr/>
              <a:t>30.3.2011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7D8EC-D94A-4E10-B1C5-610F7172B26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MP3\Ragga%20Ska.mp3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hibis.overstream.net/swf/player/oplx?oid=s0u6r1tmadly&amp;noplay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aj_obsa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500042"/>
            <a:ext cx="2857507" cy="2143130"/>
          </a:xfrm>
          <a:prstGeom prst="rect">
            <a:avLst/>
          </a:prstGeom>
        </p:spPr>
      </p:pic>
      <p:pic>
        <p:nvPicPr>
          <p:cNvPr id="13" name="Obrázek 12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271696">
            <a:off x="245372" y="4243056"/>
            <a:ext cx="2786082" cy="18472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ázek 5" descr="t_matrihuan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728483">
            <a:off x="421562" y="802076"/>
            <a:ext cx="2662387" cy="19922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Legalizace </a:t>
            </a:r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lehkých </a:t>
            </a:r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drog v Čechách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71670" y="2643182"/>
            <a:ext cx="6357982" cy="17526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Mezi nejznámější </a:t>
            </a:r>
            <a:r>
              <a:rPr lang="cs-CZ" sz="2800" dirty="0" smtClean="0">
                <a:solidFill>
                  <a:schemeClr val="tx1"/>
                </a:solidFill>
              </a:rPr>
              <a:t>leh</a:t>
            </a:r>
            <a:r>
              <a:rPr lang="cs-CZ" sz="2800" dirty="0" smtClean="0">
                <a:solidFill>
                  <a:schemeClr val="tx1"/>
                </a:solidFill>
              </a:rPr>
              <a:t>ké </a:t>
            </a:r>
            <a:r>
              <a:rPr lang="cs-CZ" sz="2800" dirty="0" smtClean="0">
                <a:solidFill>
                  <a:schemeClr val="tx1"/>
                </a:solidFill>
              </a:rPr>
              <a:t>drogy patří: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5" name="Obrázek 4" descr="GLU30bfb9_kav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8992" y="4857760"/>
            <a:ext cx="2714644" cy="181173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7158" y="3071810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marihuana, 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43108" y="3071810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hašiš,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364" y="3071810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kokový čaj, 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43438" y="3071810"/>
            <a:ext cx="30003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káva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29256" y="307181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a čaj</a:t>
            </a:r>
            <a:endParaRPr lang="cs-CZ" sz="2800" dirty="0"/>
          </a:p>
        </p:txBody>
      </p:sp>
      <p:pic>
        <p:nvPicPr>
          <p:cNvPr id="14" name="Obrázek 13" descr="zuzanka-150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88749">
            <a:off x="6381164" y="3759499"/>
            <a:ext cx="2471740" cy="1853805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3071802" y="3714752"/>
            <a:ext cx="31432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Způsobují pouze </a:t>
            </a:r>
            <a:br>
              <a:rPr lang="cs-CZ" sz="2800" dirty="0" smtClean="0"/>
            </a:br>
            <a:r>
              <a:rPr lang="cs-CZ" sz="2800" dirty="0" smtClean="0"/>
              <a:t>psychickou závislost</a:t>
            </a:r>
          </a:p>
          <a:p>
            <a:endParaRPr lang="cs-CZ" dirty="0"/>
          </a:p>
        </p:txBody>
      </p:sp>
      <p:pic>
        <p:nvPicPr>
          <p:cNvPr id="15" name="Ragga S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883920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4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3000" numSld="9">
                <p:cTn id="9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2" grpId="1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285728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Marihuana</a:t>
            </a:r>
            <a:r>
              <a:rPr lang="cs-CZ" dirty="0" smtClean="0"/>
              <a:t> </a:t>
            </a:r>
            <a:r>
              <a:rPr lang="pl-PL" dirty="0" smtClean="0"/>
              <a:t>je název drogy získané z rostliny konopí, </a:t>
            </a:r>
            <a:r>
              <a:rPr lang="cs-CZ" dirty="0" smtClean="0"/>
              <a:t>patří mezi látky s halucinogenním účinkem. Konopí není jen droga, je to také jedna z nejstarších průmyslových a léčivých rostlin.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1357298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Hašiš</a:t>
            </a:r>
            <a:r>
              <a:rPr lang="cs-CZ" dirty="0" smtClean="0"/>
              <a:t> je pryskyřice z rostlin konopí setého, vypadá jako hnědo-žlutá kostka, někdy i do černa zbarvená. Nejčastěji se kouří nebo konzumuje v různých jídlech a nápojích. Působí 5x až 8x silněji než marihuana. Velké dávky jsou nebezpečné.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250030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Kokový čaj </a:t>
            </a:r>
            <a:r>
              <a:rPr lang="cs-CZ" dirty="0" smtClean="0"/>
              <a:t>není kokain, v </a:t>
            </a:r>
            <a:r>
              <a:rPr lang="pt-BR" dirty="0" smtClean="0"/>
              <a:t>Evropě se s tímto čajem</a:t>
            </a:r>
            <a:r>
              <a:rPr lang="cs-CZ" dirty="0" smtClean="0"/>
              <a:t> </a:t>
            </a:r>
            <a:r>
              <a:rPr lang="pt-BR" dirty="0" smtClean="0"/>
              <a:t>nesetkáte</a:t>
            </a:r>
            <a:r>
              <a:rPr lang="cs-CZ" dirty="0" smtClean="0"/>
              <a:t>, chutí připomíná slabý zelený čaj v kombinaci s čajem  kopřivovým. Z koky se připravuje nejen čaj, ale lístky se stejně jako tabák -  žvýkají. Funguje jako stimulant,  který pomáhá potlačit pocit hladu, žízně a únavy. Proto se z této rostliny také získávají některé léky a  anestetika.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3857628"/>
            <a:ext cx="842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Káva</a:t>
            </a:r>
            <a:r>
              <a:rPr lang="cs-CZ" dirty="0" smtClean="0"/>
              <a:t> je obvykle horký nápoj z plodů kávovníku. Obsahuje mimo jiné alkaloid kofein, </a:t>
            </a:r>
          </a:p>
          <a:p>
            <a:r>
              <a:rPr lang="cs-CZ" dirty="0" smtClean="0"/>
              <a:t>který povzbuzuje srdeční činnost. Káva dehydruje, takže je dobré ji servírovat se sklenicí čisté vody.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5000636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Čaj</a:t>
            </a:r>
            <a:r>
              <a:rPr lang="cs-CZ" dirty="0" smtClean="0"/>
              <a:t> je kulturní nápoj, připravovaný louhováním lístků rostliny čajovníku v horké vodě. Obsahuje stejně jako káva kofein, který se užíváním ve větším množství stává drogou.  Jde o nejpopulárnější psychoaktivní látku na světě, ale na rozdíl od ostatních je legální a její prodej se neřídí žádnými omezeními.</a:t>
            </a:r>
            <a:endParaRPr lang="cs-CZ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1357298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Souhlasíte s legalizací </a:t>
            </a:r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leh</a:t>
            </a:r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kých </a:t>
            </a:r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drog </a:t>
            </a:r>
            <a:b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(zejména marihuany) v Čechách?</a:t>
            </a:r>
            <a:endParaRPr lang="cs-CZ" sz="3600" b="1" dirty="0">
              <a:ln w="19050">
                <a:solidFill>
                  <a:schemeClr val="tx1"/>
                </a:solidFill>
                <a:prstDash val="solid"/>
              </a:ln>
              <a:solidFill>
                <a:srgbClr val="0099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85786" y="3857628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Jste PRO a nebo PROTI legalizaci? A proč?</a:t>
            </a:r>
            <a:endParaRPr lang="cs-CZ" sz="3200" dirty="0">
              <a:ln w="19050">
                <a:solidFill>
                  <a:schemeClr val="tx1"/>
                </a:solidFill>
                <a:prstDash val="solid"/>
              </a:ln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714356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Naše hypotéza</a:t>
            </a:r>
            <a:endParaRPr lang="cs-CZ" sz="3600" b="1" dirty="0">
              <a:ln w="19050">
                <a:solidFill>
                  <a:srgbClr val="FFFF00"/>
                </a:solidFill>
                <a:prstDash val="solid"/>
              </a:ln>
              <a:solidFill>
                <a:srgbClr val="0099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1785926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Myslíme si, že děti do 14ti let a </a:t>
            </a:r>
            <a:r>
              <a:rPr lang="cs-CZ" sz="2000" dirty="0" smtClean="0"/>
              <a:t>dospělí </a:t>
            </a:r>
            <a:r>
              <a:rPr lang="cs-CZ" sz="2000" dirty="0" smtClean="0"/>
              <a:t>budou proti legalizaci, protože nemají s </a:t>
            </a:r>
            <a:r>
              <a:rPr lang="cs-CZ" sz="2000" dirty="0" smtClean="0"/>
              <a:t>lehk</a:t>
            </a:r>
            <a:r>
              <a:rPr lang="cs-CZ" sz="2000" dirty="0" smtClean="0"/>
              <a:t>ými </a:t>
            </a:r>
            <a:r>
              <a:rPr lang="cs-CZ" sz="2000" dirty="0" smtClean="0"/>
              <a:t>drogami moc zkušeností a nebo se s nimi ještě nesetkali a ani setkat nechtějí, zatím co většina teenagerů budou pro legalizaci.</a:t>
            </a:r>
            <a:endParaRPr lang="cs-CZ" sz="2000" dirty="0"/>
          </a:p>
        </p:txBody>
      </p:sp>
      <p:pic>
        <p:nvPicPr>
          <p:cNvPr id="4" name="Obrázek 3" descr="Obráze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429000"/>
            <a:ext cx="4443663" cy="30871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357166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900" cmpd="sng">
                  <a:solidFill>
                    <a:schemeClr val="accent2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Pár odpovědí těch, kteří souhlasili s legalizací: </a:t>
            </a:r>
            <a:endParaRPr lang="cs-CZ" sz="3200" b="1" dirty="0">
              <a:ln w="900" cmpd="sng">
                <a:solidFill>
                  <a:schemeClr val="accent2">
                    <a:lumMod val="50000"/>
                    <a:alpha val="55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4282" y="1142984"/>
            <a:ext cx="878687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Žena 45 let- </a:t>
            </a:r>
            <a:r>
              <a:rPr lang="cs-CZ" sz="1600" dirty="0" smtClean="0"/>
              <a:t>Ano souhlasím, ale v omezeném množství a pouze pro léčebné účely.</a:t>
            </a:r>
          </a:p>
          <a:p>
            <a:r>
              <a:rPr lang="cs-CZ" sz="1600" b="1" dirty="0" smtClean="0"/>
              <a:t>Chlapec  15 let –</a:t>
            </a:r>
            <a:r>
              <a:rPr lang="cs-CZ" sz="1600" dirty="0" smtClean="0"/>
              <a:t>Chci to zlegalizovat. Abych to nemusel balit ve strachu, pak se něčeho </a:t>
            </a:r>
            <a:br>
              <a:rPr lang="cs-CZ" sz="1600" dirty="0" smtClean="0"/>
            </a:br>
            <a:r>
              <a:rPr lang="cs-CZ" sz="1600" dirty="0" smtClean="0"/>
              <a:t>leknu,rozsypu to a je to v háji.</a:t>
            </a:r>
          </a:p>
          <a:p>
            <a:pPr lvl="0"/>
            <a:r>
              <a:rPr lang="cs-CZ" sz="1600" b="1" dirty="0" smtClean="0"/>
              <a:t>Dívka 16 let- </a:t>
            </a:r>
            <a:r>
              <a:rPr lang="cs-CZ" sz="1600" dirty="0" smtClean="0"/>
              <a:t>Jsem pro, protože kdyby to povolili tak by jsme se tady z tý krize dostali možná dřív, jelikož</a:t>
            </a:r>
            <a:br>
              <a:rPr lang="cs-CZ" sz="1600" dirty="0" smtClean="0"/>
            </a:br>
            <a:r>
              <a:rPr lang="cs-CZ" sz="1600" dirty="0" smtClean="0"/>
              <a:t>i když to není zlegalizováno, stejně se to v Čechách prodává a nebo kupuje a takhle to jde do kapsy jen </a:t>
            </a:r>
            <a:br>
              <a:rPr lang="cs-CZ" sz="1600" dirty="0" smtClean="0"/>
            </a:br>
            <a:r>
              <a:rPr lang="cs-CZ" sz="1600" dirty="0" smtClean="0"/>
              <a:t>těm dealerům a stát z toho nemá nic. A navíc, vždyť už je to prakticky dostupný jedno v jakým věku a jedno kde.. A nenaděláte nic . </a:t>
            </a:r>
            <a:br>
              <a:rPr lang="cs-CZ" sz="1600" dirty="0" smtClean="0"/>
            </a:br>
            <a:r>
              <a:rPr lang="cs-CZ" sz="1600" b="1" dirty="0" smtClean="0"/>
              <a:t>Chlapec  17 let- </a:t>
            </a:r>
            <a:r>
              <a:rPr lang="cs-CZ" sz="1600" dirty="0" smtClean="0"/>
              <a:t>mě je to fuk, ale nijak by mě to </a:t>
            </a:r>
            <a:r>
              <a:rPr lang="cs-CZ" sz="1600" dirty="0" err="1" smtClean="0"/>
              <a:t>newadilo</a:t>
            </a:r>
            <a:r>
              <a:rPr lang="cs-CZ" sz="1600" dirty="0" smtClean="0"/>
              <a:t>, kdyby byla zlegalizovaná.. a proč? protože </a:t>
            </a:r>
            <a:r>
              <a:rPr lang="cs-CZ" sz="1600" dirty="0" err="1" smtClean="0"/>
              <a:t>newim</a:t>
            </a:r>
            <a:r>
              <a:rPr lang="cs-CZ" sz="1600" dirty="0" smtClean="0"/>
              <a:t>, prostě </a:t>
            </a:r>
            <a:r>
              <a:rPr lang="cs-CZ" sz="1600" dirty="0" err="1" smtClean="0"/>
              <a:t>newim</a:t>
            </a:r>
            <a:r>
              <a:rPr lang="cs-CZ" sz="1600" dirty="0" smtClean="0"/>
              <a:t> proč je zakázaná, když stejně bude všude, tak </a:t>
            </a:r>
            <a:r>
              <a:rPr lang="cs-CZ" sz="1600" dirty="0" err="1" smtClean="0"/>
              <a:t>newim</a:t>
            </a:r>
            <a:r>
              <a:rPr lang="cs-CZ" sz="1600" dirty="0" smtClean="0"/>
              <a:t> proč ji zakazují. A stát by na tom </a:t>
            </a:r>
            <a:r>
              <a:rPr lang="cs-CZ" sz="1600" dirty="0" err="1" smtClean="0"/>
              <a:t>dcl</a:t>
            </a:r>
            <a:r>
              <a:rPr lang="cs-CZ" sz="1600" dirty="0" smtClean="0"/>
              <a:t> </a:t>
            </a:r>
            <a:r>
              <a:rPr lang="cs-CZ" sz="1600" dirty="0" err="1" smtClean="0"/>
              <a:t>wydělal</a:t>
            </a:r>
            <a:r>
              <a:rPr lang="cs-CZ" sz="1600" dirty="0" smtClean="0"/>
              <a:t>.</a:t>
            </a:r>
          </a:p>
          <a:p>
            <a:pPr lvl="0"/>
            <a:r>
              <a:rPr lang="cs-CZ" sz="1600" b="1" dirty="0" smtClean="0"/>
              <a:t>Dívka 16 let</a:t>
            </a:r>
            <a:r>
              <a:rPr lang="cs-CZ" sz="1600" dirty="0" smtClean="0"/>
              <a:t>- podle mě není marihuana tak špatná aby ji měli zakazovat a zlepšuje náladu..</a:t>
            </a:r>
            <a:r>
              <a:rPr lang="cs-CZ" sz="1600" b="1" dirty="0" smtClean="0"/>
              <a:t> </a:t>
            </a:r>
            <a:r>
              <a:rPr lang="cs-CZ" sz="1600" dirty="0" smtClean="0"/>
              <a:t>teda když to moc nepřeženete..</a:t>
            </a:r>
          </a:p>
          <a:p>
            <a:r>
              <a:rPr lang="cs-CZ" sz="1600" b="1" dirty="0" smtClean="0"/>
              <a:t>Dívka 15 let </a:t>
            </a:r>
            <a:r>
              <a:rPr lang="cs-CZ" sz="1600" dirty="0" smtClean="0"/>
              <a:t>– Jsem pro. Když to bude povolený, tak nepůjdu do pekla.</a:t>
            </a:r>
          </a:p>
          <a:p>
            <a:r>
              <a:rPr lang="cs-CZ" sz="1600" b="1" dirty="0" smtClean="0"/>
              <a:t>Dívka 17 let- </a:t>
            </a:r>
            <a:r>
              <a:rPr lang="cs-CZ" sz="1600" dirty="0" smtClean="0"/>
              <a:t>Souhlasím, jelikož nepovažuju trávu za drogu hodně lidem pomáhá.. a myslím, že by </a:t>
            </a:r>
            <a:br>
              <a:rPr lang="cs-CZ" sz="1600" dirty="0" smtClean="0"/>
            </a:br>
            <a:r>
              <a:rPr lang="cs-CZ" sz="1600" dirty="0" smtClean="0"/>
              <a:t>měla být povolena.</a:t>
            </a:r>
          </a:p>
          <a:p>
            <a:pPr lvl="0"/>
            <a:r>
              <a:rPr lang="cs-CZ" sz="1600" b="1" dirty="0" smtClean="0"/>
              <a:t>Muž 41 let-</a:t>
            </a:r>
            <a:r>
              <a:rPr lang="cs-CZ" sz="1600" dirty="0" smtClean="0"/>
              <a:t> Jelikož marihuanu sám pěstuji na masti...a mám ozkoušené že pomáhá tak jsem pro.</a:t>
            </a:r>
          </a:p>
          <a:p>
            <a:r>
              <a:rPr lang="cs-CZ" sz="1600" b="1" dirty="0" smtClean="0"/>
              <a:t>Chlapec 18 let-</a:t>
            </a:r>
            <a:r>
              <a:rPr lang="cs-CZ" sz="1600" dirty="0" smtClean="0"/>
              <a:t> Jsem pro, protože jsem pro každou špatnost.</a:t>
            </a:r>
          </a:p>
          <a:p>
            <a:r>
              <a:rPr lang="cs-CZ" sz="1600" b="1" dirty="0" smtClean="0"/>
              <a:t>Dívka 15 let-</a:t>
            </a:r>
            <a:r>
              <a:rPr lang="cs-CZ" sz="1600" dirty="0" smtClean="0"/>
              <a:t> No </a:t>
            </a:r>
            <a:r>
              <a:rPr lang="cs-CZ" sz="1600" dirty="0" err="1" smtClean="0"/>
              <a:t>tyjo</a:t>
            </a:r>
            <a:r>
              <a:rPr lang="cs-CZ" sz="1600" dirty="0" smtClean="0"/>
              <a:t>, že se ptáš, jasně, že jsem pro!</a:t>
            </a:r>
          </a:p>
          <a:p>
            <a:pPr lvl="0"/>
            <a:r>
              <a:rPr lang="cs-CZ" sz="1600" b="1" dirty="0" smtClean="0"/>
              <a:t>Dívka 16 let-</a:t>
            </a:r>
            <a:r>
              <a:rPr lang="cs-CZ" sz="1600" dirty="0" smtClean="0"/>
              <a:t> Jsem pro, ale jen o malinko větším množství než je teď… protože někdo z toho dělá různý mastě nebo výtažky, který pomáhají lidem… a přeci ho za to nezavřou jen proto, že pomáhá lidem</a:t>
            </a:r>
          </a:p>
          <a:p>
            <a:r>
              <a:rPr lang="cs-CZ" sz="1600" b="1" dirty="0" smtClean="0"/>
              <a:t>Chlapec 17 let</a:t>
            </a:r>
            <a:r>
              <a:rPr lang="cs-CZ" sz="1600" dirty="0" smtClean="0"/>
              <a:t>- no jak to vzít…už bych si nikdy nevydělal peníze za </a:t>
            </a:r>
            <a:r>
              <a:rPr lang="cs-CZ" sz="1600" dirty="0" err="1" smtClean="0"/>
              <a:t>nákupky</a:t>
            </a:r>
            <a:r>
              <a:rPr lang="cs-CZ" sz="1600" dirty="0" smtClean="0"/>
              <a:t>, ale zas bych si chodil za rok do hospody </a:t>
            </a:r>
            <a:r>
              <a:rPr lang="cs-CZ" sz="1600" dirty="0" err="1" smtClean="0"/>
              <a:t>hulit</a:t>
            </a:r>
            <a:r>
              <a:rPr lang="cs-CZ" sz="1600" dirty="0" smtClean="0"/>
              <a:t> za 25 Kč jednoho </a:t>
            </a:r>
            <a:r>
              <a:rPr lang="cs-CZ" sz="1600" dirty="0" err="1" smtClean="0"/>
              <a:t>jonna</a:t>
            </a:r>
            <a:r>
              <a:rPr lang="cs-CZ" sz="1600" dirty="0" smtClean="0"/>
              <a:t>, těžko říct… to je záludná otázka</a:t>
            </a:r>
          </a:p>
          <a:p>
            <a:pPr lvl="0"/>
            <a:endParaRPr lang="cs-CZ" sz="1600" dirty="0" smtClean="0"/>
          </a:p>
          <a:p>
            <a:endParaRPr lang="cs-CZ" sz="1600" dirty="0" smtClean="0"/>
          </a:p>
          <a:p>
            <a:pPr lvl="0"/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4348" y="428604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18415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  ti, kteří nesouhlasili s legalizací: </a:t>
            </a:r>
            <a:endParaRPr lang="cs-CZ" sz="3200" b="1" dirty="0">
              <a:ln w="18415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99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5720" y="1285860"/>
            <a:ext cx="857256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1600" b="1" dirty="0" smtClean="0"/>
              <a:t>Dívka 15 let- </a:t>
            </a:r>
            <a:r>
              <a:rPr lang="cs-CZ" sz="1600" dirty="0" smtClean="0"/>
              <a:t>Je to sporná otázka. Určitě to má své pro a své proti. Je fakt, že marihuana nezabíjí mozkové buňky jako například alkohol což je plus, ale pokud je podávána v nepřiměřeném množství může být i návyková, takže spíše říkám ne. Lidé nejsou soudní a většina z nich neví co si dovolit a pak je to možná problém.</a:t>
            </a:r>
          </a:p>
          <a:p>
            <a:pPr lvl="0"/>
            <a:endParaRPr lang="cs-CZ" sz="1600" dirty="0" smtClean="0"/>
          </a:p>
          <a:p>
            <a:r>
              <a:rPr lang="cs-CZ" sz="1600" b="1" dirty="0" smtClean="0"/>
              <a:t>Chlapec 17 let</a:t>
            </a:r>
            <a:r>
              <a:rPr lang="cs-CZ" sz="1600" dirty="0" smtClean="0"/>
              <a:t>- já sem proti marihuaně, protože marihuana je svinstvo největší!!!</a:t>
            </a:r>
          </a:p>
          <a:p>
            <a:endParaRPr lang="cs-CZ" sz="1600" dirty="0" smtClean="0"/>
          </a:p>
          <a:p>
            <a:pPr lvl="0"/>
            <a:r>
              <a:rPr lang="cs-CZ" sz="1600" b="1" dirty="0" smtClean="0"/>
              <a:t>Chlapec 15 let</a:t>
            </a:r>
            <a:r>
              <a:rPr lang="cs-CZ" sz="1600" dirty="0" smtClean="0"/>
              <a:t>- já newím, asi sem proti… tak mě to osobně neláká to hulit když vidím lidi jak jsou na to závislí a hulí 3krat denně a navíc je to droga od který se špatně couvá…</a:t>
            </a:r>
          </a:p>
          <a:p>
            <a:endParaRPr lang="cs-CZ" sz="1600" dirty="0" smtClean="0"/>
          </a:p>
          <a:p>
            <a:pPr lvl="0"/>
            <a:r>
              <a:rPr lang="cs-CZ" sz="1600" b="1" dirty="0" smtClean="0"/>
              <a:t>Chlapec 12 let-</a:t>
            </a:r>
            <a:r>
              <a:rPr lang="cs-CZ" sz="1600" dirty="0" smtClean="0"/>
              <a:t> Nejsem pro v žádným případě, maminka mi říkala, že to nikdy nemám strkat do pusy, stejně jako cigarety.</a:t>
            </a:r>
          </a:p>
          <a:p>
            <a:pPr lvl="0"/>
            <a:endParaRPr lang="cs-CZ" sz="1600" dirty="0" smtClean="0"/>
          </a:p>
          <a:p>
            <a:r>
              <a:rPr lang="cs-CZ" sz="1600" b="1" dirty="0" smtClean="0"/>
              <a:t>Muž 34 let</a:t>
            </a:r>
            <a:r>
              <a:rPr lang="cs-CZ" sz="1600" dirty="0" smtClean="0"/>
              <a:t>-</a:t>
            </a:r>
            <a:r>
              <a:rPr lang="en-US" sz="1600" dirty="0" smtClean="0"/>
              <a:t> </a:t>
            </a:r>
            <a:r>
              <a:rPr lang="en-US" sz="1600" dirty="0" err="1" smtClean="0"/>
              <a:t>Nesouhlasím</a:t>
            </a:r>
            <a:r>
              <a:rPr lang="en-US" sz="1600" dirty="0" smtClean="0"/>
              <a:t>, </a:t>
            </a:r>
            <a:r>
              <a:rPr lang="en-US" sz="1600" dirty="0" err="1" smtClean="0"/>
              <a:t>myslím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cs-CZ" sz="1600" dirty="0" smtClean="0"/>
              <a:t>,</a:t>
            </a:r>
            <a:r>
              <a:rPr lang="en-US" sz="1600" dirty="0" smtClean="0"/>
              <a:t> </a:t>
            </a:r>
            <a:r>
              <a:rPr lang="en-US" sz="1600" dirty="0" err="1" smtClean="0"/>
              <a:t>že</a:t>
            </a:r>
            <a:r>
              <a:rPr lang="en-US" sz="1600" dirty="0" smtClean="0"/>
              <a:t> </a:t>
            </a:r>
            <a:r>
              <a:rPr lang="en-US" sz="1600" dirty="0" err="1" smtClean="0"/>
              <a:t>pak</a:t>
            </a:r>
            <a:r>
              <a:rPr lang="en-US" sz="1600" dirty="0" smtClean="0"/>
              <a:t> </a:t>
            </a:r>
            <a:r>
              <a:rPr lang="en-US" sz="1600" dirty="0" err="1" smtClean="0"/>
              <a:t>sta</a:t>
            </a:r>
            <a:r>
              <a:rPr lang="cs-CZ" sz="1600" dirty="0" smtClean="0"/>
              <a:t>čí málo přejít k tvrdším.</a:t>
            </a:r>
          </a:p>
          <a:p>
            <a:endParaRPr lang="cs-CZ" sz="1600" dirty="0" smtClean="0"/>
          </a:p>
          <a:p>
            <a:r>
              <a:rPr lang="cs-CZ" sz="1600" b="1" dirty="0" smtClean="0"/>
              <a:t>Žena 24 let </a:t>
            </a:r>
            <a:r>
              <a:rPr lang="cs-CZ" sz="1600" dirty="0" smtClean="0"/>
              <a:t>- Co je dneska lehká droga? Podle mě je každá droga svinstvo, ať je měkká nebo tvrdá. Takže nesouhlasím.</a:t>
            </a:r>
          </a:p>
          <a:p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285720" y="214290"/>
          <a:ext cx="4429156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 2"/>
          <p:cNvGraphicFramePr/>
          <p:nvPr/>
        </p:nvGraphicFramePr>
        <p:xfrm>
          <a:off x="5143504" y="428604"/>
          <a:ext cx="3714776" cy="2889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f 3"/>
          <p:cNvGraphicFramePr/>
          <p:nvPr/>
        </p:nvGraphicFramePr>
        <p:xfrm>
          <a:off x="1928794" y="3429000"/>
          <a:ext cx="628654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786446" y="21429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Pohlaví tázaných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1868" y="350043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Věk tázaných </a:t>
            </a:r>
            <a:endParaRPr lang="cs-CZ" sz="24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785794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Shrnutí a porovnání</a:t>
            </a:r>
            <a:endParaRPr lang="cs-CZ" sz="3600" b="1" dirty="0">
              <a:ln w="1905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2000240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Takže, jelikož</a:t>
            </a:r>
            <a:r>
              <a:rPr lang="cs-CZ" smtClean="0"/>
              <a:t>, jsme </a:t>
            </a:r>
            <a:r>
              <a:rPr lang="cs-CZ" dirty="0" smtClean="0"/>
              <a:t>si mysleli, že drtivá většina dospělých bude proti, tak jsme se dost mýlili. Hodně lidí je pro, ale jen pro léčebné účely, s čímž samozřejmě souhlasíme, ale najdou se i tací teenageři dokonce i holky mezi nimi, co s tím mají zkušenosti, ale z jiného pohledu, než z lékařského a chtějí, aby se to legalizovalo.</a:t>
            </a:r>
            <a:endParaRPr lang="cs-CZ" dirty="0"/>
          </a:p>
        </p:txBody>
      </p:sp>
      <p:pic>
        <p:nvPicPr>
          <p:cNvPr id="4" name="Obrázek 3" descr="marihuana-trava-dr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14752"/>
            <a:ext cx="3236817" cy="2438402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  <a:softEdge rad="12700"/>
          </a:effectLst>
        </p:spPr>
      </p:pic>
      <p:pic>
        <p:nvPicPr>
          <p:cNvPr id="5" name="Obrázek 4" descr="marihuana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429000"/>
            <a:ext cx="2543175" cy="30575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hlinkClick r:id="rId2"/>
          </p:cNvPr>
          <p:cNvSpPr txBox="1"/>
          <p:nvPr/>
        </p:nvSpPr>
        <p:spPr>
          <a:xfrm>
            <a:off x="214282" y="857232"/>
            <a:ext cx="86439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900" cmpd="sng">
                  <a:solidFill>
                    <a:srgbClr val="33CC33">
                      <a:alpha val="55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Historie marihuany: </a:t>
            </a:r>
          </a:p>
          <a:p>
            <a:pPr algn="ctr"/>
            <a:endParaRPr lang="cs-CZ" sz="3200" b="1" dirty="0" smtClean="0">
              <a:ln w="900" cmpd="sng">
                <a:solidFill>
                  <a:srgbClr val="33CC33">
                    <a:alpha val="55000"/>
                  </a:srgbClr>
                </a:solidFill>
                <a:prstDash val="solid"/>
              </a:ln>
              <a:solidFill>
                <a:srgbClr val="C0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cs-CZ" dirty="0" smtClean="0">
                <a:hlinkClick r:id="rId2"/>
              </a:rPr>
              <a:t>http://chibis.overstream.net/swf/player/oplx?oid=s0u6r1tmadly&amp;noplay=1</a:t>
            </a:r>
            <a:endParaRPr lang="cs-CZ" dirty="0" smtClean="0"/>
          </a:p>
          <a:p>
            <a:pPr algn="r"/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smtClean="0"/>
              <a:t>ale to je jen tak mimo :D  </a:t>
            </a:r>
            <a:endParaRPr lang="cs-CZ" sz="16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429</Words>
  <Application>Microsoft Office PowerPoint</Application>
  <PresentationFormat>Předvádění na obrazovce (4:3)</PresentationFormat>
  <Paragraphs>56</Paragraphs>
  <Slides>9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Legalizace lehkých drog v Čechách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Legalizace měkkých drog v Čechách</dc:title>
  <dc:creator>Verunka</dc:creator>
  <cp:lastModifiedBy>Verunka</cp:lastModifiedBy>
  <cp:revision>58</cp:revision>
  <dcterms:created xsi:type="dcterms:W3CDTF">2011-03-16T17:23:17Z</dcterms:created>
  <dcterms:modified xsi:type="dcterms:W3CDTF">2011-03-30T14:42:00Z</dcterms:modified>
</cp:coreProperties>
</file>